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9" r:id="rId5"/>
    <p:sldId id="306" r:id="rId6"/>
    <p:sldId id="311" r:id="rId7"/>
    <p:sldId id="318" r:id="rId8"/>
    <p:sldId id="314" r:id="rId9"/>
    <p:sldId id="296" r:id="rId10"/>
    <p:sldId id="312" r:id="rId11"/>
    <p:sldId id="313" r:id="rId12"/>
    <p:sldId id="317" r:id="rId13"/>
    <p:sldId id="315" r:id="rId14"/>
    <p:sldId id="316" r:id="rId15"/>
    <p:sldId id="305" r:id="rId16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9D1450-398F-2CD4-4BFC-FA6E8F4D01CE}" v="2" dt="2025-11-04T21:48:36.998"/>
    <p1510:client id="{4BB3E6A0-FAD4-CE81-458B-5EC0E31D2C6D}" v="107" dt="2025-11-04T04:37:29.925"/>
    <p1510:client id="{7323BB57-24C9-96D8-08B1-71AD2F2CBE40}" v="154" dt="2025-11-03T22:55:04.874"/>
    <p1510:client id="{7E46F40B-6FA8-CAD6-55B3-012594A4FEAD}" v="43" dt="2025-11-05T03:51:28.882"/>
    <p1510:client id="{EEADE73B-32F4-43B7-A0B6-2ECC7010FA9F}" v="8" dt="2025-11-04T06:05:02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C2AC3A-0042-4D1C-948F-3445CC1E0CB5}" type="datetime1">
              <a:rPr lang="es-MX" smtClean="0"/>
              <a:t>04/11/2025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E7133-32FC-417C-81BD-89C13675E75D}" type="datetime1">
              <a:rPr lang="es-MX" smtClean="0"/>
              <a:pPr/>
              <a:t>04/11/2025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7387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489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546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BE8EC-D96E-D94D-ED27-BCB63D3CC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A2C9DBC-FF08-FF29-6E45-14DAA9F77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B7AF46-8B6D-2319-309F-B16CBFC3A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7531EE-DD2C-E30C-D031-9AEEFA9FC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393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8292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28036-A8BD-7038-F160-56E34A6B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96BF10-7C55-A521-F46B-43689F3D5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84FCB3-9DCE-1FFF-4D50-F3FCF840C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E68E29-0FD8-C143-7518-A5FB75FCF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5397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B06D-BD66-4D9E-0CCC-A421C1A62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66D8151-4875-FF36-B954-C0599E5F9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2C388B0-D627-5CCC-5D3C-2093FE693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AF09A4-4A05-4ADB-AED8-6E98E1B28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8149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052A-CCEB-65CF-EC4E-941302DF3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789DF0-4C57-583B-F0F4-B0FA804ED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6C50FB0-5ED8-ED46-8D3B-A9361269A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1DE411-BF20-CF01-A056-69B896E1F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57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A4AA-708F-7B37-D7EC-84B4E590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ED771A-FC01-E2C5-541F-164068F7D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55CBD89-0D58-0B8E-AD2F-1A59A8AA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A5F9E9-99CA-0611-9767-16EE53BB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915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8" descr="fotografía de una hoja de palmera sobre fo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sgos y benef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44" descr="Fotografía de hojas de palme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8" descr="fotografía del teclado de un portátil rodeado de 2 hojas de palma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s cl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 descr="fotografía de primer plano de hoj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ción de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Fotografía de hojas de palme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7" name="Marcador de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21" name="Marcador de posición de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elemento gráfico SmartArt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fotografía de primer plano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2" name="Marcador de posición de conteni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5" name="Marcador de posición de conteni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7" name="Marcador de posición de conteni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6" name="Marcador de posición de conteni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 de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es-MX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64" name="Marcador de posición de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Título del elemento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Año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Año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33" name="Marcador de fech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34" name="Marcador de pie de página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35" name="Marcador de número de diapositiva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Naturaleza Plantas Sale De - Foto gratis en Pixabay - Pixabay">
            <a:extLst>
              <a:ext uri="{FF2B5EF4-FFF2-40B4-BE49-F238E27FC236}">
                <a16:creationId xmlns:a16="http://schemas.microsoft.com/office/drawing/2014/main" id="{17A60301-5AFE-61F8-FED4-DCE7012E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75" y="1698624"/>
            <a:ext cx="5184648" cy="3460752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 anchor="ctr">
            <a:noAutofit/>
          </a:bodyPr>
          <a:lstStyle/>
          <a:p>
            <a:r>
              <a:rPr lang="es-MX" sz="4400" b="1"/>
              <a:t>El Crecimiento de las Plantas</a:t>
            </a:r>
            <a:endParaRPr lang="es-ES" sz="4400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3640424"/>
            <a:ext cx="4087368" cy="2203704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es-MX"/>
              <a:t>María Fernanda  Muñoz Sevilla</a:t>
            </a:r>
          </a:p>
          <a:p>
            <a:pPr rtl="0"/>
            <a:r>
              <a:rPr lang="es-MX"/>
              <a:t>Miguel Aaron Castillo Ochoa</a:t>
            </a:r>
          </a:p>
          <a:p>
            <a:pPr rtl="0"/>
            <a:r>
              <a:rPr lang="es-MX"/>
              <a:t>Adrián Marcelo Ballesteros Herrera</a:t>
            </a:r>
          </a:p>
        </p:txBody>
      </p:sp>
      <p:sp>
        <p:nvSpPr>
          <p:cNvPr id="28" name="Date Placeholder 4">
            <a:extLst>
              <a:ext uri="{FF2B5EF4-FFF2-40B4-BE49-F238E27FC236}">
                <a16:creationId xmlns:a16="http://schemas.microsoft.com/office/drawing/2014/main" id="{F7B01F47-A68A-DDEE-1AEB-B36180B6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20XX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F9ACE08-081F-C594-F3B4-5A6438CB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Plan de negocios de Contoso</a:t>
            </a:r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4F864032-E4E4-9BC3-68A7-65F3E5BA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MX" noProof="0" smtClean="0"/>
              <a:pPr rtl="0">
                <a:spcAft>
                  <a:spcPts val="600"/>
                </a:spcAft>
              </a:pPr>
              <a:t>1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C455-5259-713C-92C3-8BCC361C3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1E124-D9C7-F33E-0B2D-C5FBA4DC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65" y="1174034"/>
            <a:ext cx="10058400" cy="565265"/>
          </a:xfrm>
        </p:spPr>
        <p:txBody>
          <a:bodyPr rtlCol="0">
            <a:normAutofit/>
          </a:bodyPr>
          <a:lstStyle/>
          <a:p>
            <a:r>
              <a:rPr lang="es-MX" err="1"/>
              <a:t>Comparacion</a:t>
            </a:r>
            <a:r>
              <a:rPr lang="es-MX"/>
              <a:t> de los 3 modelos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C210011-8642-B3B8-5E8A-D096FA7A9267}"/>
              </a:ext>
            </a:extLst>
          </p:cNvPr>
          <p:cNvSpPr txBox="1"/>
          <p:nvPr/>
        </p:nvSpPr>
        <p:spPr>
          <a:xfrm>
            <a:off x="1177854" y="2027912"/>
            <a:ext cx="9840313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La </a:t>
            </a:r>
            <a:r>
              <a:rPr lang="en-US" b="1" err="1">
                <a:ea typeface="+mn-lt"/>
                <a:cs typeface="+mn-lt"/>
              </a:rPr>
              <a:t>Regresión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Logística</a:t>
            </a:r>
            <a:r>
              <a:rPr lang="en-US">
                <a:ea typeface="+mn-lt"/>
                <a:cs typeface="+mn-lt"/>
              </a:rPr>
              <a:t> y </a:t>
            </a:r>
            <a:r>
              <a:rPr lang="en-US" b="1">
                <a:ea typeface="+mn-lt"/>
                <a:cs typeface="+mn-lt"/>
              </a:rPr>
              <a:t>la Red Neuronal (MLP)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obtuvieron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mejores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resultados</a:t>
            </a:r>
            <a:r>
              <a:rPr lang="en-US" b="1">
                <a:ea typeface="+mn-lt"/>
                <a:cs typeface="+mn-lt"/>
              </a:rPr>
              <a:t> de AUC (~0.705)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mostrando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ambos </a:t>
            </a:r>
            <a:r>
              <a:rPr lang="en-US" err="1">
                <a:ea typeface="+mn-lt"/>
                <a:cs typeface="+mn-lt"/>
              </a:rPr>
              <a:t>modelos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logran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discriminar</a:t>
            </a:r>
            <a:r>
              <a:rPr lang="en-US">
                <a:ea typeface="+mn-lt"/>
                <a:cs typeface="+mn-lt"/>
              </a:rPr>
              <a:t> de forma similar entre </a:t>
            </a:r>
            <a:r>
              <a:rPr lang="en-US" err="1">
                <a:ea typeface="+mn-lt"/>
                <a:cs typeface="+mn-lt"/>
              </a:rPr>
              <a:t>clases</a:t>
            </a:r>
            <a:r>
              <a:rPr lang="en-US">
                <a:ea typeface="+mn-lt"/>
                <a:cs typeface="+mn-lt"/>
              </a:rPr>
              <a:t>.</a:t>
            </a:r>
            <a:br>
              <a:rPr lang="en-US">
                <a:ea typeface="+mn-lt"/>
                <a:cs typeface="+mn-lt"/>
              </a:rPr>
            </a:br>
            <a:endParaRPr lang="es-MX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El SVM con kernel RBF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aunque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conceptualmente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potente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obtuvo</a:t>
            </a:r>
            <a:r>
              <a:rPr lang="en-US">
                <a:ea typeface="+mn-lt"/>
                <a:cs typeface="+mn-lt"/>
              </a:rPr>
              <a:t> un AUC </a:t>
            </a:r>
            <a:r>
              <a:rPr lang="en-US" err="1">
                <a:ea typeface="+mn-lt"/>
                <a:cs typeface="+mn-lt"/>
              </a:rPr>
              <a:t>ligeramente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menor</a:t>
            </a:r>
            <a:r>
              <a:rPr lang="en-US">
                <a:ea typeface="+mn-lt"/>
                <a:cs typeface="+mn-lt"/>
              </a:rPr>
              <a:t> (0.682). Esto </a:t>
            </a:r>
            <a:r>
              <a:rPr lang="en-US" err="1">
                <a:ea typeface="+mn-lt"/>
                <a:cs typeface="+mn-lt"/>
              </a:rPr>
              <a:t>sugiere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, para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dataset, </a:t>
            </a:r>
            <a:r>
              <a:rPr lang="en-US" b="1">
                <a:ea typeface="+mn-lt"/>
                <a:cs typeface="+mn-lt"/>
              </a:rPr>
              <a:t>la </a:t>
            </a:r>
            <a:r>
              <a:rPr lang="en-US" b="1" err="1">
                <a:ea typeface="+mn-lt"/>
                <a:cs typeface="+mn-lt"/>
              </a:rPr>
              <a:t>relación</a:t>
            </a:r>
            <a:r>
              <a:rPr lang="en-US" b="1">
                <a:ea typeface="+mn-lt"/>
                <a:cs typeface="+mn-lt"/>
              </a:rPr>
              <a:t> entre variables </a:t>
            </a:r>
            <a:r>
              <a:rPr lang="en-US" b="1" err="1">
                <a:ea typeface="+mn-lt"/>
                <a:cs typeface="+mn-lt"/>
              </a:rPr>
              <a:t>podría</a:t>
            </a:r>
            <a:r>
              <a:rPr lang="en-US" b="1">
                <a:ea typeface="+mn-lt"/>
                <a:cs typeface="+mn-lt"/>
              </a:rPr>
              <a:t> ser </a:t>
            </a:r>
            <a:r>
              <a:rPr lang="en-US" b="1" err="1">
                <a:ea typeface="+mn-lt"/>
                <a:cs typeface="+mn-lt"/>
              </a:rPr>
              <a:t>más</a:t>
            </a:r>
            <a:r>
              <a:rPr lang="en-US" b="1">
                <a:ea typeface="+mn-lt"/>
                <a:cs typeface="+mn-lt"/>
              </a:rPr>
              <a:t> lineal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tamaño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muestra</a:t>
            </a:r>
            <a:r>
              <a:rPr lang="en-US">
                <a:ea typeface="+mn-lt"/>
                <a:cs typeface="+mn-lt"/>
              </a:rPr>
              <a:t> no </a:t>
            </a:r>
            <a:r>
              <a:rPr lang="en-US" err="1">
                <a:ea typeface="+mn-lt"/>
                <a:cs typeface="+mn-lt"/>
              </a:rPr>
              <a:t>favorece</a:t>
            </a:r>
            <a:r>
              <a:rPr lang="en-US">
                <a:ea typeface="+mn-lt"/>
                <a:cs typeface="+mn-lt"/>
              </a:rPr>
              <a:t> un </a:t>
            </a:r>
            <a:r>
              <a:rPr lang="en-US" err="1">
                <a:ea typeface="+mn-lt"/>
                <a:cs typeface="+mn-lt"/>
              </a:rPr>
              <a:t>modelo</a:t>
            </a:r>
            <a:r>
              <a:rPr lang="en-US">
                <a:ea typeface="+mn-lt"/>
                <a:cs typeface="+mn-lt"/>
              </a:rPr>
              <a:t> no lineal </a:t>
            </a:r>
            <a:r>
              <a:rPr lang="en-US" err="1">
                <a:ea typeface="+mn-lt"/>
                <a:cs typeface="+mn-lt"/>
              </a:rPr>
              <a:t>complejo</a:t>
            </a:r>
            <a:r>
              <a:rPr lang="en-US">
                <a:ea typeface="+mn-lt"/>
                <a:cs typeface="+mn-lt"/>
              </a:rPr>
              <a:t>.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La </a:t>
            </a:r>
            <a:r>
              <a:rPr lang="en-US" b="1" err="1">
                <a:ea typeface="+mn-lt"/>
                <a:cs typeface="+mn-lt"/>
              </a:rPr>
              <a:t>desviación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estándar</a:t>
            </a:r>
            <a:r>
              <a:rPr lang="en-US" b="1">
                <a:ea typeface="+mn-lt"/>
                <a:cs typeface="+mn-lt"/>
              </a:rPr>
              <a:t> del SVM (0.13)</a:t>
            </a:r>
            <a:r>
              <a:rPr lang="en-US">
                <a:ea typeface="+mn-lt"/>
                <a:cs typeface="+mn-lt"/>
              </a:rPr>
              <a:t> indica mayor </a:t>
            </a:r>
            <a:r>
              <a:rPr lang="en-US" err="1">
                <a:ea typeface="+mn-lt"/>
                <a:cs typeface="+mn-lt"/>
              </a:rPr>
              <a:t>variabilidad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resultados</a:t>
            </a:r>
            <a:r>
              <a:rPr lang="en-US">
                <a:ea typeface="+mn-lt"/>
                <a:cs typeface="+mn-lt"/>
              </a:rPr>
              <a:t> entre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folds, lo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sugiere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menor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estabilidad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frente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otros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modelos</a:t>
            </a:r>
            <a:r>
              <a:rPr lang="en-US">
                <a:ea typeface="+mn-lt"/>
                <a:cs typeface="+mn-lt"/>
              </a:rPr>
              <a:t>.</a:t>
            </a:r>
            <a:br>
              <a:rPr lang="en-US">
                <a:ea typeface="+mn-lt"/>
                <a:cs typeface="+mn-lt"/>
              </a:rPr>
            </a:b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El MLP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aunque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iguala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AUC a la </a:t>
            </a:r>
            <a:r>
              <a:rPr lang="en-US" err="1">
                <a:ea typeface="+mn-lt"/>
                <a:cs typeface="+mn-lt"/>
              </a:rPr>
              <a:t>regresión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logística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requiere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más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ajuste</a:t>
            </a:r>
            <a:r>
              <a:rPr lang="en-US" b="1">
                <a:ea typeface="+mn-lt"/>
                <a:cs typeface="+mn-lt"/>
              </a:rPr>
              <a:t> y </a:t>
            </a:r>
            <a:r>
              <a:rPr lang="en-US" b="1" err="1">
                <a:ea typeface="+mn-lt"/>
                <a:cs typeface="+mn-lt"/>
              </a:rPr>
              <a:t>tiempo</a:t>
            </a:r>
            <a:r>
              <a:rPr lang="en-US" b="1">
                <a:ea typeface="+mn-lt"/>
                <a:cs typeface="+mn-lt"/>
              </a:rPr>
              <a:t> de </a:t>
            </a:r>
            <a:r>
              <a:rPr lang="en-US" b="1" err="1">
                <a:ea typeface="+mn-lt"/>
                <a:cs typeface="+mn-lt"/>
              </a:rPr>
              <a:t>entrenamiento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por</a:t>
            </a:r>
            <a:r>
              <a:rPr lang="en-US">
                <a:ea typeface="+mn-lt"/>
                <a:cs typeface="+mn-lt"/>
              </a:rPr>
              <a:t> lo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uso</a:t>
            </a:r>
            <a:r>
              <a:rPr lang="en-US">
                <a:ea typeface="+mn-lt"/>
                <a:cs typeface="+mn-lt"/>
              </a:rPr>
              <a:t> solo se </a:t>
            </a:r>
            <a:r>
              <a:rPr lang="en-US" err="1">
                <a:ea typeface="+mn-lt"/>
                <a:cs typeface="+mn-lt"/>
              </a:rPr>
              <a:t>justifica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</a:t>
            </a:r>
            <a:r>
              <a:rPr lang="en-US">
                <a:ea typeface="+mn-lt"/>
                <a:cs typeface="+mn-lt"/>
              </a:rPr>
              <a:t> se </a:t>
            </a:r>
            <a:r>
              <a:rPr lang="en-US" err="1">
                <a:ea typeface="+mn-lt"/>
                <a:cs typeface="+mn-lt"/>
              </a:rPr>
              <a:t>espera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capturar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patrones</a:t>
            </a:r>
            <a:r>
              <a:rPr lang="en-US">
                <a:ea typeface="+mn-lt"/>
                <a:cs typeface="+mn-lt"/>
              </a:rPr>
              <a:t> no </a:t>
            </a:r>
            <a:r>
              <a:rPr lang="en-US" err="1">
                <a:ea typeface="+mn-lt"/>
                <a:cs typeface="+mn-lt"/>
              </a:rPr>
              <a:t>lineales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profundos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5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DC45-EA8C-4CBA-8425-CC4680CB7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8682C-7C5E-CB3C-59D5-A6967453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037" y="1174034"/>
            <a:ext cx="6236305" cy="565265"/>
          </a:xfrm>
        </p:spPr>
        <p:txBody>
          <a:bodyPr rtlCol="0">
            <a:normAutofit/>
          </a:bodyPr>
          <a:lstStyle/>
          <a:p>
            <a:r>
              <a:rPr lang="es-MX"/>
              <a:t>Conclusiones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E5401A-1B57-D243-5DE9-E9C8BA7AF94E}"/>
              </a:ext>
            </a:extLst>
          </p:cNvPr>
          <p:cNvSpPr txBox="1"/>
          <p:nvPr/>
        </p:nvSpPr>
        <p:spPr>
          <a:xfrm>
            <a:off x="1029101" y="2317656"/>
            <a:ext cx="936661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De </a:t>
            </a:r>
            <a:r>
              <a:rPr lang="en-US" sz="2000" err="1">
                <a:ea typeface="+mn-lt"/>
                <a:cs typeface="+mn-lt"/>
              </a:rPr>
              <a:t>los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tres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modelos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comparados</a:t>
            </a:r>
            <a:r>
              <a:rPr lang="en-US" sz="2000">
                <a:ea typeface="+mn-lt"/>
                <a:cs typeface="+mn-lt"/>
              </a:rPr>
              <a:t>, tanto la Regresión Logística como la Red Neuronal Multi-Layer Perceptron obtuvieron un AUC promedio cercano a 0.705, </a:t>
            </a:r>
            <a:r>
              <a:rPr lang="en-US" sz="2000" err="1">
                <a:ea typeface="+mn-lt"/>
                <a:cs typeface="+mn-lt"/>
              </a:rPr>
              <a:t>mostrando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mejor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rendimiento</a:t>
            </a:r>
            <a:r>
              <a:rPr lang="en-US" sz="2000">
                <a:ea typeface="+mn-lt"/>
                <a:cs typeface="+mn-lt"/>
              </a:rPr>
              <a:t> global.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El SVM con kernel RBF, </a:t>
            </a:r>
            <a:r>
              <a:rPr lang="en-US" sz="2000" err="1">
                <a:ea typeface="+mn-lt"/>
                <a:cs typeface="+mn-lt"/>
              </a:rPr>
              <a:t>aunque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más</a:t>
            </a:r>
            <a:r>
              <a:rPr lang="en-US" sz="2000">
                <a:ea typeface="+mn-lt"/>
                <a:cs typeface="+mn-lt"/>
              </a:rPr>
              <a:t> flexible, </a:t>
            </a:r>
            <a:r>
              <a:rPr lang="en-US" sz="2000" err="1">
                <a:ea typeface="+mn-lt"/>
                <a:cs typeface="+mn-lt"/>
              </a:rPr>
              <a:t>presentó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menor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desempeño</a:t>
            </a:r>
            <a:r>
              <a:rPr lang="en-US" sz="2000">
                <a:ea typeface="+mn-lt"/>
                <a:cs typeface="+mn-lt"/>
              </a:rPr>
              <a:t> (AUC=0.682) y mayor </a:t>
            </a:r>
            <a:r>
              <a:rPr lang="en-US" sz="2000" err="1">
                <a:ea typeface="+mn-lt"/>
                <a:cs typeface="+mn-lt"/>
              </a:rPr>
              <a:t>variabilidad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posiblemente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por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naturaleza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más</a:t>
            </a:r>
            <a:r>
              <a:rPr lang="en-US" sz="2000">
                <a:ea typeface="+mn-lt"/>
                <a:cs typeface="+mn-lt"/>
              </a:rPr>
              <a:t> lineal de las </a:t>
            </a:r>
            <a:r>
              <a:rPr lang="en-US" sz="2000" err="1">
                <a:ea typeface="+mn-lt"/>
                <a:cs typeface="+mn-lt"/>
              </a:rPr>
              <a:t>relaciones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el</a:t>
            </a:r>
            <a:r>
              <a:rPr lang="en-US" sz="2000">
                <a:ea typeface="+mn-lt"/>
                <a:cs typeface="+mn-lt"/>
              </a:rPr>
              <a:t> dataset.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En </a:t>
            </a:r>
            <a:r>
              <a:rPr lang="en-US" sz="2000" err="1">
                <a:ea typeface="+mn-lt"/>
                <a:cs typeface="+mn-lt"/>
              </a:rPr>
              <a:t>conclusión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los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modelos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más</a:t>
            </a:r>
            <a:r>
              <a:rPr lang="en-US" sz="2000">
                <a:ea typeface="+mn-lt"/>
                <a:cs typeface="+mn-lt"/>
              </a:rPr>
              <a:t> simples </a:t>
            </a:r>
            <a:r>
              <a:rPr lang="en-US" sz="2000" err="1">
                <a:ea typeface="+mn-lt"/>
                <a:cs typeface="+mn-lt"/>
              </a:rPr>
              <a:t>lograron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resultados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competitivos</a:t>
            </a:r>
            <a:r>
              <a:rPr lang="en-US" sz="2000">
                <a:ea typeface="+mn-lt"/>
                <a:cs typeface="+mn-lt"/>
              </a:rPr>
              <a:t> con </a:t>
            </a:r>
            <a:r>
              <a:rPr lang="en-US" sz="2000" err="1">
                <a:ea typeface="+mn-lt"/>
                <a:cs typeface="+mn-lt"/>
              </a:rPr>
              <a:t>menor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complejidad</a:t>
            </a:r>
            <a:r>
              <a:rPr lang="en-US" sz="2000">
                <a:ea typeface="+mn-lt"/>
                <a:cs typeface="+mn-lt"/>
              </a:rPr>
              <a:t>, lo </a:t>
            </a:r>
            <a:r>
              <a:rPr lang="en-US" sz="2000" err="1">
                <a:ea typeface="+mn-lt"/>
                <a:cs typeface="+mn-lt"/>
              </a:rPr>
              <a:t>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resalta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importancia</a:t>
            </a:r>
            <a:r>
              <a:rPr lang="en-US" sz="2000">
                <a:ea typeface="+mn-lt"/>
                <a:cs typeface="+mn-lt"/>
              </a:rPr>
              <a:t> de un </a:t>
            </a:r>
            <a:r>
              <a:rPr lang="en-US" sz="2000" err="1">
                <a:ea typeface="+mn-lt"/>
                <a:cs typeface="+mn-lt"/>
              </a:rPr>
              <a:t>buen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preprocesamiento</a:t>
            </a:r>
            <a:r>
              <a:rPr lang="en-US" sz="2000">
                <a:ea typeface="+mn-lt"/>
                <a:cs typeface="+mn-lt"/>
              </a:rPr>
              <a:t> y la </a:t>
            </a:r>
            <a:r>
              <a:rPr lang="en-US" sz="2000" err="1">
                <a:ea typeface="+mn-lt"/>
                <a:cs typeface="+mn-lt"/>
              </a:rPr>
              <a:t>optimización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hiperparámetros</a:t>
            </a:r>
            <a:endParaRPr lang="en-US" sz="2000">
              <a:ea typeface="+mn-lt"/>
              <a:cs typeface="+mn-lt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6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es-MX"/>
              <a:t>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en-US"/>
              <a:t>Buen </a:t>
            </a:r>
            <a:r>
              <a:rPr lang="en-US" err="1"/>
              <a:t>dia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Una flor amarilla&#10;&#10;El contenido generado por IA puede ser incorrecto.">
            <a:extLst>
              <a:ext uri="{FF2B5EF4-FFF2-40B4-BE49-F238E27FC236}">
                <a16:creationId xmlns:a16="http://schemas.microsoft.com/office/drawing/2014/main" id="{CB178C08-36D9-1D07-60B2-06B0D218406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7609" r="17609"/>
          <a:stretch/>
        </p:blipFill>
        <p:spPr>
          <a:xfrm>
            <a:off x="6099048" y="777933"/>
            <a:ext cx="5184648" cy="5302133"/>
          </a:xfr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2800"/>
              <a:t>Declaración de objetivos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5F22314-14B0-7002-781A-45E851FB7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/>
          <a:lstStyle/>
          <a:p>
            <a:r>
              <a:rPr lang="en-US"/>
              <a:t>Poder </a:t>
            </a:r>
            <a:r>
              <a:rPr lang="en-US" err="1"/>
              <a:t>predecir</a:t>
            </a:r>
            <a:r>
              <a:rPr lang="en-US"/>
              <a:t> con las variables dadas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cuanto</a:t>
            </a:r>
            <a:r>
              <a:rPr lang="en-US"/>
              <a:t> se </a:t>
            </a:r>
            <a:r>
              <a:rPr lang="en-US" err="1"/>
              <a:t>riega</a:t>
            </a:r>
            <a:r>
              <a:rPr lang="en-US"/>
              <a:t>, </a:t>
            </a:r>
            <a:r>
              <a:rPr lang="en-US" err="1"/>
              <a:t>cuantas</a:t>
            </a:r>
            <a:r>
              <a:rPr lang="en-US"/>
              <a:t> horas de sol le dan,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tipo</a:t>
            </a:r>
            <a:r>
              <a:rPr lang="en-US"/>
              <a:t> de tierra, etc.. Si nuestra planta </a:t>
            </a:r>
            <a:r>
              <a:rPr lang="en-US" err="1"/>
              <a:t>va</a:t>
            </a:r>
            <a:r>
              <a:rPr lang="en-US"/>
              <a:t> a </a:t>
            </a:r>
            <a:r>
              <a:rPr lang="en-US" err="1"/>
              <a:t>poder</a:t>
            </a:r>
            <a:r>
              <a:rPr lang="en-US"/>
              <a:t> </a:t>
            </a:r>
            <a:r>
              <a:rPr lang="en-US" err="1"/>
              <a:t>crecer</a:t>
            </a:r>
            <a:r>
              <a:rPr lang="en-US"/>
              <a:t> grande y fuerte o no </a:t>
            </a:r>
            <a:r>
              <a:rPr lang="en-US" err="1"/>
              <a:t>estamos</a:t>
            </a:r>
            <a:r>
              <a:rPr lang="en-US"/>
              <a:t> </a:t>
            </a:r>
            <a:r>
              <a:rPr lang="en-US" err="1"/>
              <a:t>dandole</a:t>
            </a:r>
            <a:r>
              <a:rPr lang="en-US"/>
              <a:t> las </a:t>
            </a:r>
            <a:r>
              <a:rPr lang="en-US" err="1"/>
              <a:t>condiciones</a:t>
            </a:r>
            <a:r>
              <a:rPr lang="en-US"/>
              <a:t> </a:t>
            </a:r>
            <a:r>
              <a:rPr lang="en-US" err="1"/>
              <a:t>correctas</a:t>
            </a:r>
            <a:r>
              <a:rPr lang="en-US"/>
              <a:t>.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/>
              <a:t>Plan de negocios de Contoso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MX" smtClean="0"/>
              <a:pPr rtl="0">
                <a:spcAft>
                  <a:spcPts val="600"/>
                </a:spcAft>
              </a:pPr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es-MX"/>
              <a:t>Modelos hechos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208" y="4792448"/>
            <a:ext cx="2743200" cy="7680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MX"/>
              <a:t>Regresión logística de clasificación con umbral de decisión</a:t>
            </a:r>
          </a:p>
          <a:p>
            <a:pPr rtl="0"/>
            <a:endParaRPr lang="es-MX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41465" y="4787531"/>
            <a:ext cx="2743200" cy="777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MX"/>
              <a:t>Máquina de soporte vectorial para clasificación con kernel RBF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930896" y="4787531"/>
            <a:ext cx="2743200" cy="827015"/>
          </a:xfrm>
        </p:spPr>
        <p:txBody>
          <a:bodyPr rtlCol="0"/>
          <a:lstStyle/>
          <a:p>
            <a:pPr rtl="0"/>
            <a:r>
              <a:rPr lang="es-MX"/>
              <a:t>Modelo de redes neuronales de perceptrones multicapa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3</a:t>
            </a:fld>
            <a:endParaRPr lang="es-MX"/>
          </a:p>
        </p:txBody>
      </p:sp>
      <p:pic>
        <p:nvPicPr>
          <p:cNvPr id="8" name="Imagen 7" descr="Gráfico, Diagrama, Gráfico de líneas&#10;&#10;El contenido generado por IA puede ser incorrecto.">
            <a:extLst>
              <a:ext uri="{FF2B5EF4-FFF2-40B4-BE49-F238E27FC236}">
                <a16:creationId xmlns:a16="http://schemas.microsoft.com/office/drawing/2014/main" id="{9B77800C-3DFC-585C-3463-E5F88CA4E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70" y="2861434"/>
            <a:ext cx="2047875" cy="171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75A46D-76D0-73C2-B6FD-99DFB5EA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39" y="2733066"/>
            <a:ext cx="2816051" cy="197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67689617-8762-26EF-D6ED-87BF8F2D8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826" y="3075930"/>
            <a:ext cx="2493340" cy="15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40077-C4E1-698D-89C4-A6F1BB1B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s-MX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C9B2FCB3-ADBC-3137-D490-91D166D47F87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1624330" y="2221011"/>
            <a:ext cx="8475980" cy="3585990"/>
          </a:xfrm>
          <a:prstGeom prst="rect">
            <a:avLst/>
          </a:prstGeom>
        </p:spPr>
      </p:pic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1274E6C1-A7C1-CCD6-41CA-1358EA42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50F8B2F1-A7DB-DEBF-1256-8A69975D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C36AD8B-29D1-5DF8-98ED-81CC026E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4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66948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ACAD-09F3-642E-6D03-0F198720C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Fotografía de una planta junto a un sofá">
            <a:extLst>
              <a:ext uri="{FF2B5EF4-FFF2-40B4-BE49-F238E27FC236}">
                <a16:creationId xmlns:a16="http://schemas.microsoft.com/office/drawing/2014/main" id="{D97A4B36-4CC1-47E3-3F68-F1F27BAB2A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ítulo 33">
            <a:extLst>
              <a:ext uri="{FF2B5EF4-FFF2-40B4-BE49-F238E27FC236}">
                <a16:creationId xmlns:a16="http://schemas.microsoft.com/office/drawing/2014/main" id="{5E8A6B2F-7F0B-BFE2-D6DB-B67371CC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574" y="0"/>
            <a:ext cx="10202426" cy="6858000"/>
          </a:xfrm>
        </p:spPr>
        <p:txBody>
          <a:bodyPr rtlCol="0"/>
          <a:lstStyle/>
          <a:p>
            <a:pPr rtl="0"/>
            <a:r>
              <a:rPr lang="en-US"/>
              <a:t>Variables usadas</a:t>
            </a:r>
            <a:endParaRPr lang="es-MX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516FD30-1195-B048-3177-D25AF89FD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316" y="755910"/>
            <a:ext cx="4416552" cy="560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MX" sz="2000"/>
              <a:t>Nosotros asumimos un Alpha o un error del 10% al no ser un </a:t>
            </a:r>
            <a:r>
              <a:rPr lang="es-MX" sz="2000" err="1"/>
              <a:t>dataset</a:t>
            </a:r>
            <a:r>
              <a:rPr lang="es-MX" sz="2000"/>
              <a:t> muy grande no podíamos perder muchas variables de decisión, ya después hicimos interacción entre variables y nos quedamos con estas variables:</a:t>
            </a:r>
          </a:p>
          <a:p>
            <a:r>
              <a:rPr lang="es-MX" sz="2000"/>
              <a:t>Humidity, Growth_Milestone, Soil_Type_clay, Soil_Type_loam, Soil_Type_sandy, Water_Frequency_bi-weekly, Water_Frequency_daily, Water_Frequency_weekly, Fertilizer_Type_chemical, Fertilizer_Type_organic y creamos la interacción de fertilizante químico y humedad, humedad y regados </a:t>
            </a:r>
            <a:r>
              <a:rPr lang="es-MX" sz="2000" err="1"/>
              <a:t>bi-semanal</a:t>
            </a:r>
            <a:r>
              <a:rPr lang="es-MX" sz="2000"/>
              <a:t> y por último la interacción de fertilizando orgánico con suelo tipo arcilla.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580165-F039-CB5B-0E0C-E28FFE0F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67D65-2D54-31BB-FD5C-FA6DC2E5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5499B0-D398-5D58-DBDD-6D1553F8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5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8E0C11-B64F-2BFD-5FE2-F8FC249D7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04" y="1716406"/>
            <a:ext cx="5205657" cy="381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9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873" y="1150588"/>
            <a:ext cx="10058400" cy="565265"/>
          </a:xfrm>
        </p:spPr>
        <p:txBody>
          <a:bodyPr rtlCol="0">
            <a:normAutofit/>
          </a:bodyPr>
          <a:lstStyle/>
          <a:p>
            <a:pPr algn="l" rtl="0"/>
            <a:r>
              <a:rPr lang="es-MX"/>
              <a:t>Regresión Logística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6</a:t>
            </a:fld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3434A2-E49B-1A69-B7FE-B79CBA7FB257}"/>
              </a:ext>
            </a:extLst>
          </p:cNvPr>
          <p:cNvSpPr txBox="1"/>
          <p:nvPr/>
        </p:nvSpPr>
        <p:spPr>
          <a:xfrm>
            <a:off x="1218268" y="2121639"/>
            <a:ext cx="367373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rial"/>
                <a:cs typeface="Arial"/>
              </a:rPr>
              <a:t>Penalización utilizada: L2 Ridge</a:t>
            </a:r>
            <a:endParaRPr lang="es-ES">
              <a:latin typeface="Quire Sans Pro Light"/>
              <a:cs typeface="Arial"/>
            </a:endParaRPr>
          </a:p>
          <a:p>
            <a:endParaRPr lang="es-ES">
              <a:latin typeface="Arial"/>
              <a:cs typeface="Arial"/>
            </a:endParaRPr>
          </a:p>
          <a:p>
            <a:r>
              <a:rPr lang="es-ES">
                <a:latin typeface="Arial"/>
                <a:cs typeface="Arial"/>
              </a:rPr>
              <a:t>Mejor AUC promedio: 0.683663</a:t>
            </a:r>
          </a:p>
          <a:p>
            <a:endParaRPr lang="es-ES">
              <a:latin typeface="Arial"/>
              <a:cs typeface="Arial"/>
            </a:endParaRPr>
          </a:p>
          <a:p>
            <a:r>
              <a:rPr lang="es-ES">
                <a:latin typeface="Arial"/>
                <a:cs typeface="Arial"/>
              </a:rPr>
              <a:t>Media:  0.6757882</a:t>
            </a:r>
            <a:endParaRPr lang="es-ES">
              <a:latin typeface="Quire Sans Pro Light"/>
            </a:endParaRPr>
          </a:p>
          <a:p>
            <a:r>
              <a:rPr lang="es-ES">
                <a:latin typeface="Arial"/>
                <a:cs typeface="Arial"/>
              </a:rPr>
              <a:t>
Desviación Estándar: 0.12392</a:t>
            </a:r>
            <a:endParaRPr lang="es-ES">
              <a:latin typeface="Quire Sans Pro Light"/>
            </a:endParaRPr>
          </a:p>
          <a:p>
            <a:br>
              <a:rPr lang="en-US"/>
            </a:br>
            <a:endParaRPr lang="en-US"/>
          </a:p>
          <a:p>
            <a:endParaRPr lang="es-ES">
              <a:latin typeface="Arial"/>
              <a:cs typeface="Arial"/>
            </a:endParaRPr>
          </a:p>
          <a:p>
            <a:endParaRPr lang="es-ES">
              <a:latin typeface="Consolas"/>
            </a:endParaRPr>
          </a:p>
          <a:p>
            <a:endParaRPr lang="es-ES">
              <a:latin typeface="Consolas"/>
            </a:endParaRPr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B769ED8-556E-42D4-DE02-F448FE9C1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10" y="3458674"/>
            <a:ext cx="3963133" cy="2578344"/>
          </a:xfrm>
          <a:prstGeom prst="rect">
            <a:avLst/>
          </a:prstGeom>
        </p:spPr>
      </p:pic>
      <p:pic>
        <p:nvPicPr>
          <p:cNvPr id="11" name="Imagen 10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B49EF8F-3FFF-080F-E4E5-7294AE56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176" y="977045"/>
            <a:ext cx="3995372" cy="22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C3E6-A594-CBE0-B0E5-DED781FF2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77754-5C77-26DB-518F-2FD533FE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415" y="1174034"/>
            <a:ext cx="5951350" cy="1068959"/>
          </a:xfrm>
        </p:spPr>
        <p:txBody>
          <a:bodyPr rtlCol="0">
            <a:normAutofit/>
          </a:bodyPr>
          <a:lstStyle/>
          <a:p>
            <a:pPr rtl="0"/>
            <a:r>
              <a:rPr lang="en-US"/>
              <a:t>S</a:t>
            </a:r>
            <a:r>
              <a:rPr lang="es-MX" err="1"/>
              <a:t>upport</a:t>
            </a:r>
            <a:r>
              <a:rPr lang="es-MX"/>
              <a:t> Vector Machine (kernel RBF)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BA5BB2-A552-4310-63DD-2D9BA909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1AEF3C4F-12B2-4C6C-7E4C-BCC5058D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2F030A-F0AE-8F34-0077-24319B32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7</a:t>
            </a:fld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F512E7-85E3-09DE-ACB7-363AE299C4FA}"/>
              </a:ext>
            </a:extLst>
          </p:cNvPr>
          <p:cNvSpPr txBox="1"/>
          <p:nvPr/>
        </p:nvSpPr>
        <p:spPr>
          <a:xfrm>
            <a:off x="5518346" y="2536503"/>
            <a:ext cx="453085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b="1" err="1"/>
              <a:t>Kernel</a:t>
            </a:r>
            <a:r>
              <a:rPr lang="es-MX" b="1"/>
              <a:t> utilizado</a:t>
            </a:r>
            <a:r>
              <a:rPr lang="es-MX"/>
              <a:t>: RBF</a:t>
            </a:r>
          </a:p>
          <a:p>
            <a:endParaRPr lang="es-MX"/>
          </a:p>
          <a:p>
            <a:r>
              <a:rPr lang="es-MX" b="1"/>
              <a:t>Mejores </a:t>
            </a:r>
            <a:r>
              <a:rPr lang="es-MX" b="1" err="1"/>
              <a:t>parametros</a:t>
            </a:r>
            <a:r>
              <a:rPr lang="es-MX" b="1"/>
              <a:t>:</a:t>
            </a:r>
          </a:p>
          <a:p>
            <a:r>
              <a:rPr lang="es-MX">
                <a:ea typeface="+mn-lt"/>
                <a:cs typeface="+mn-lt"/>
              </a:rPr>
              <a:t>C≈</a:t>
            </a:r>
            <a:r>
              <a:rPr lang="es-MX">
                <a:latin typeface="Quire Sans Pro Light"/>
                <a:ea typeface="+mn-lt"/>
                <a:cs typeface="+mn-lt"/>
              </a:rPr>
              <a:t>4.13</a:t>
            </a:r>
          </a:p>
          <a:p>
            <a:r>
              <a:rPr lang="es-MX">
                <a:ea typeface="+mn-lt"/>
                <a:cs typeface="+mn-lt"/>
              </a:rPr>
              <a:t>Gamma≈</a:t>
            </a:r>
            <a:r>
              <a:rPr lang="es-MX">
                <a:latin typeface="Quire Sans Pro Light"/>
                <a:ea typeface="+mn-lt"/>
                <a:cs typeface="+mn-lt"/>
              </a:rPr>
              <a:t>0.0209</a:t>
            </a:r>
          </a:p>
          <a:p>
            <a:endParaRPr lang="es-MX">
              <a:ea typeface="+mn-lt"/>
              <a:cs typeface="+mn-lt"/>
            </a:endParaRPr>
          </a:p>
          <a:p>
            <a:r>
              <a:rPr lang="es-MX" b="1">
                <a:ea typeface="+mn-lt"/>
                <a:cs typeface="+mn-lt"/>
              </a:rPr>
              <a:t>AUC Final: </a:t>
            </a:r>
            <a:r>
              <a:rPr lang="es-MX">
                <a:ea typeface="+mn-lt"/>
                <a:cs typeface="+mn-lt"/>
              </a:rPr>
              <a:t>0.7563</a:t>
            </a:r>
          </a:p>
          <a:p>
            <a:endParaRPr lang="es-MX">
              <a:ea typeface="+mn-lt"/>
              <a:cs typeface="+mn-lt"/>
            </a:endParaRPr>
          </a:p>
          <a:p>
            <a:r>
              <a:rPr lang="es-MX" b="1" err="1">
                <a:ea typeface="+mn-lt"/>
                <a:cs typeface="+mn-lt"/>
              </a:rPr>
              <a:t>Desviacion</a:t>
            </a:r>
            <a:r>
              <a:rPr lang="es-MX" b="1">
                <a:ea typeface="+mn-lt"/>
                <a:cs typeface="+mn-lt"/>
              </a:rPr>
              <a:t> </a:t>
            </a:r>
            <a:r>
              <a:rPr lang="es-MX" b="1" err="1">
                <a:ea typeface="+mn-lt"/>
                <a:cs typeface="+mn-lt"/>
              </a:rPr>
              <a:t>estandar</a:t>
            </a:r>
            <a:r>
              <a:rPr lang="es-MX" b="1">
                <a:ea typeface="+mn-lt"/>
                <a:cs typeface="+mn-lt"/>
              </a:rPr>
              <a:t>: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>
                <a:latin typeface="Quire Sans Pro Light"/>
                <a:ea typeface="+mn-lt"/>
                <a:cs typeface="+mn-lt"/>
              </a:rPr>
              <a:t>0.1938</a:t>
            </a:r>
            <a:endParaRPr lang="es-MX" sz="1000">
              <a:latin typeface="Consolas"/>
              <a:ea typeface="+mn-lt"/>
              <a:cs typeface="+mn-lt"/>
            </a:endParaRPr>
          </a:p>
        </p:txBody>
      </p:sp>
      <p:pic>
        <p:nvPicPr>
          <p:cNvPr id="9" name="Imagen 8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A9F4A55A-6731-5394-A147-CBF3E38C9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10" y="938212"/>
            <a:ext cx="3556187" cy="2617134"/>
          </a:xfrm>
          <a:prstGeom prst="rect">
            <a:avLst/>
          </a:prstGeom>
        </p:spPr>
      </p:pic>
      <p:pic>
        <p:nvPicPr>
          <p:cNvPr id="10" name="Imagen 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8400760-7A07-1E10-DAEA-7B1A6BF89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14" y="3617723"/>
            <a:ext cx="3555571" cy="23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3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4D391-B998-BA8A-1E98-44B6B739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7454A-E062-868B-0906-B9AFEA61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65" y="1174034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es-MX"/>
              <a:t>Redes neuronales Artificiales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6C3F3D5-870B-582B-0C68-71E15DBE36A3}"/>
              </a:ext>
            </a:extLst>
          </p:cNvPr>
          <p:cNvSpPr txBox="1"/>
          <p:nvPr/>
        </p:nvSpPr>
        <p:spPr>
          <a:xfrm>
            <a:off x="1153664" y="1737626"/>
            <a:ext cx="560698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/>
              <a:t>Mejores</a:t>
            </a:r>
            <a:r>
              <a:rPr lang="en-US" dirty="0"/>
              <a:t> </a:t>
            </a:r>
            <a:r>
              <a:rPr lang="en-US" dirty="0" err="1"/>
              <a:t>Neuronas</a:t>
            </a:r>
            <a:r>
              <a:rPr lang="en-US" dirty="0"/>
              <a:t>=(65,59)</a:t>
            </a:r>
          </a:p>
          <a:p>
            <a:endParaRPr lang="en-US" dirty="0"/>
          </a:p>
          <a:p>
            <a:r>
              <a:rPr lang="en-US" dirty="0" err="1"/>
              <a:t>Parametros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: solver, activation.</a:t>
            </a:r>
          </a:p>
          <a:p>
            <a:endParaRPr lang="en-US" dirty="0"/>
          </a:p>
          <a:p>
            <a:r>
              <a:rPr lang="en-US" dirty="0"/>
              <a:t>AUC=</a:t>
            </a:r>
            <a:r>
              <a:rPr lang="en-US" dirty="0">
                <a:latin typeface="Quire Sans Pro Light"/>
              </a:rPr>
              <a:t>0.7152, </a:t>
            </a:r>
            <a:r>
              <a:rPr lang="en-US" dirty="0" err="1">
                <a:latin typeface="Quire Sans Pro Light"/>
              </a:rPr>
              <a:t>desviacion</a:t>
            </a:r>
            <a:r>
              <a:rPr lang="en-US" dirty="0">
                <a:latin typeface="Quire Sans Pro Light"/>
              </a:rPr>
              <a:t>= 0.168</a:t>
            </a:r>
          </a:p>
          <a:p>
            <a:r>
              <a:rPr lang="en-US" dirty="0">
                <a:latin typeface="Quire Sans Pro Light"/>
              </a:rPr>
              <a:t>Solver =</a:t>
            </a:r>
            <a:r>
              <a:rPr lang="en-US" dirty="0" err="1">
                <a:latin typeface="Quire Sans Pro Light"/>
              </a:rPr>
              <a:t>adam</a:t>
            </a:r>
            <a:r>
              <a:rPr lang="en-US" dirty="0">
                <a:latin typeface="Quire Sans Pro Light"/>
              </a:rPr>
              <a:t>, activation= tanh.</a:t>
            </a:r>
            <a:endParaRPr lang="es-MX" dirty="0">
              <a:latin typeface="Quire Sans Pro Ligh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C89A1CE-9A1C-4CCB-034C-DC2AAA50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54" y="3491952"/>
            <a:ext cx="6096000" cy="25281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ABD9104-D668-DADD-EE6C-6D0B8B375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53" y="3429001"/>
            <a:ext cx="4017675" cy="25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84BDA-E312-3B01-A7F1-6A3BB900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88" y="965559"/>
            <a:ext cx="10058400" cy="5652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Matriz</a:t>
            </a:r>
            <a:r>
              <a:rPr lang="en-US" dirty="0"/>
              <a:t> de confusion</a:t>
            </a:r>
            <a:br>
              <a:rPr lang="en-US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06BFD-5A6B-3D07-9EE3-C6217F93DFB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900427" y="1488506"/>
            <a:ext cx="997527" cy="295555"/>
          </a:xfrm>
        </p:spPr>
        <p:txBody>
          <a:bodyPr/>
          <a:lstStyle/>
          <a:p>
            <a:r>
              <a:rPr lang="en-US" dirty="0"/>
              <a:t>MLP</a:t>
            </a:r>
          </a:p>
          <a:p>
            <a:endParaRPr lang="es-MX" dirty="0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B77A7F6D-E818-A0E0-F3AD-2938D2A059EC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51737" y="1530824"/>
            <a:ext cx="1237312" cy="365125"/>
          </a:xfrm>
        </p:spPr>
        <p:txBody>
          <a:bodyPr/>
          <a:lstStyle/>
          <a:p>
            <a:r>
              <a:rPr lang="en-US" dirty="0"/>
              <a:t>SVC(RBF)</a:t>
            </a:r>
            <a:endParaRPr lang="es-MX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0BA99665-AD60-DD52-BA17-7470C9812D8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8857312" y="1526725"/>
            <a:ext cx="2249776" cy="179195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endParaRPr lang="es-MX" dirty="0"/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783E9EDC-F2E8-93FC-0769-14311F22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788" y="5186931"/>
            <a:ext cx="2853812" cy="705510"/>
          </a:xfrm>
        </p:spPr>
        <p:txBody>
          <a:bodyPr/>
          <a:lstStyle/>
          <a:p>
            <a:pPr rtl="0"/>
            <a:r>
              <a:rPr lang="es-MX" sz="1400" noProof="0" dirty="0" err="1">
                <a:solidFill>
                  <a:schemeClr val="tx1"/>
                </a:solidFill>
              </a:rPr>
              <a:t>Precision</a:t>
            </a:r>
            <a:r>
              <a:rPr lang="es-MX" sz="1400" noProof="0" dirty="0">
                <a:solidFill>
                  <a:schemeClr val="tx1"/>
                </a:solidFill>
              </a:rPr>
              <a:t>: 0.66, </a:t>
            </a:r>
            <a:r>
              <a:rPr lang="es-MX" sz="1400" noProof="0" dirty="0" err="1">
                <a:solidFill>
                  <a:schemeClr val="tx1"/>
                </a:solidFill>
              </a:rPr>
              <a:t>recall</a:t>
            </a:r>
            <a:r>
              <a:rPr lang="es-MX" sz="1400" noProof="0" dirty="0">
                <a:solidFill>
                  <a:schemeClr val="tx1"/>
                </a:solidFill>
              </a:rPr>
              <a:t>=0.66</a:t>
            </a:r>
            <a:endParaRPr lang="es-MX" noProof="0" dirty="0">
              <a:solidFill>
                <a:schemeClr val="tx1"/>
              </a:solidFill>
            </a:endParaRPr>
          </a:p>
        </p:txBody>
      </p:sp>
      <p:pic>
        <p:nvPicPr>
          <p:cNvPr id="18" name="Marcador de contenido 17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D32EFF63-81FE-5EAC-322F-7A8A6E8260B3}"/>
              </a:ext>
            </a:extLst>
          </p:cNvPr>
          <p:cNvPicPr>
            <a:picLocks noGrp="1" noChangeAspect="1"/>
          </p:cNvPicPr>
          <p:nvPr>
            <p:ph idx="22"/>
          </p:nvPr>
        </p:nvPicPr>
        <p:blipFill>
          <a:blip r:embed="rId2"/>
          <a:stretch>
            <a:fillRect/>
          </a:stretch>
        </p:blipFill>
        <p:spPr>
          <a:xfrm>
            <a:off x="7957990" y="2092826"/>
            <a:ext cx="3270753" cy="286950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89AFF26-994E-C49B-5FC3-172140DD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81" y="2065971"/>
            <a:ext cx="3049230" cy="2784289"/>
          </a:xfrm>
          <a:prstGeom prst="rect">
            <a:avLst/>
          </a:prstGeom>
        </p:spPr>
      </p:pic>
      <p:sp>
        <p:nvSpPr>
          <p:cNvPr id="24" name="Marcador de número de diapositiva 14">
            <a:extLst>
              <a:ext uri="{FF2B5EF4-FFF2-40B4-BE49-F238E27FC236}">
                <a16:creationId xmlns:a16="http://schemas.microsoft.com/office/drawing/2014/main" id="{7D27A2D6-3F22-990B-AA84-768E1E44B585}"/>
              </a:ext>
            </a:extLst>
          </p:cNvPr>
          <p:cNvSpPr txBox="1">
            <a:spLocks/>
          </p:cNvSpPr>
          <p:nvPr/>
        </p:nvSpPr>
        <p:spPr>
          <a:xfrm>
            <a:off x="7585588" y="5230057"/>
            <a:ext cx="2853812" cy="705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MX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dirty="0" err="1">
                <a:solidFill>
                  <a:schemeClr val="tx1"/>
                </a:solidFill>
              </a:rPr>
              <a:t>Precision</a:t>
            </a:r>
            <a:r>
              <a:rPr lang="es-MX" sz="1400" dirty="0">
                <a:solidFill>
                  <a:schemeClr val="tx1"/>
                </a:solidFill>
              </a:rPr>
              <a:t>: 0.6738, </a:t>
            </a:r>
            <a:r>
              <a:rPr lang="es-MX" sz="1400" dirty="0" err="1">
                <a:solidFill>
                  <a:schemeClr val="tx1"/>
                </a:solidFill>
              </a:rPr>
              <a:t>recall</a:t>
            </a:r>
            <a:r>
              <a:rPr lang="es-MX" sz="1400" dirty="0">
                <a:solidFill>
                  <a:schemeClr val="tx1"/>
                </a:solidFill>
              </a:rPr>
              <a:t>=0.6736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6" name="Imagen 5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BC757D8B-1AC5-C6F9-FE77-E59B404A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938" y="2078282"/>
            <a:ext cx="3286125" cy="2771775"/>
          </a:xfrm>
          <a:prstGeom prst="rect">
            <a:avLst/>
          </a:prstGeom>
        </p:spPr>
      </p:pic>
      <p:sp>
        <p:nvSpPr>
          <p:cNvPr id="10" name="Marcador de número de diapositiva 14">
            <a:extLst>
              <a:ext uri="{FF2B5EF4-FFF2-40B4-BE49-F238E27FC236}">
                <a16:creationId xmlns:a16="http://schemas.microsoft.com/office/drawing/2014/main" id="{47B4C2AA-E4CE-4AAC-3F7C-A60D11F8FD9E}"/>
              </a:ext>
            </a:extLst>
          </p:cNvPr>
          <p:cNvSpPr txBox="1">
            <a:spLocks/>
          </p:cNvSpPr>
          <p:nvPr/>
        </p:nvSpPr>
        <p:spPr>
          <a:xfrm>
            <a:off x="4045219" y="5186931"/>
            <a:ext cx="2853812" cy="705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MX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dirty="0" err="1">
                <a:solidFill>
                  <a:schemeClr val="tx1"/>
                </a:solidFill>
              </a:rPr>
              <a:t>Precision</a:t>
            </a:r>
            <a:r>
              <a:rPr lang="es-MX" sz="1400" dirty="0">
                <a:solidFill>
                  <a:schemeClr val="tx1"/>
                </a:solidFill>
              </a:rPr>
              <a:t>: </a:t>
            </a:r>
            <a:r>
              <a:rPr lang="es-MX" sz="1400" dirty="0">
                <a:solidFill>
                  <a:schemeClr val="tx1"/>
                </a:solidFill>
                <a:latin typeface="Quire Sans Pro Light"/>
              </a:rPr>
              <a:t>0.6667</a:t>
            </a:r>
            <a:r>
              <a:rPr lang="es-MX" sz="1400" dirty="0">
                <a:solidFill>
                  <a:schemeClr val="tx1"/>
                </a:solidFill>
              </a:rPr>
              <a:t>, </a:t>
            </a:r>
            <a:r>
              <a:rPr lang="es-MX" sz="1400" dirty="0" err="1">
                <a:solidFill>
                  <a:schemeClr val="tx1"/>
                </a:solidFill>
              </a:rPr>
              <a:t>recall</a:t>
            </a:r>
            <a:r>
              <a:rPr lang="es-MX" sz="1400" dirty="0">
                <a:solidFill>
                  <a:schemeClr val="tx1"/>
                </a:solidFill>
              </a:rPr>
              <a:t>=0.8276</a:t>
            </a:r>
            <a:endParaRPr lang="es-MX" dirty="0">
              <a:solidFill>
                <a:schemeClr val="tx1"/>
              </a:solidFill>
              <a:latin typeface="Quir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4380049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5_TF10081922_Win32" id="{3B2B0662-B765-4360-894A-C1626563D5AB}" vid="{D272FEBE-68E8-4502-9627-399E2BEE3F5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{D6B05C8C-F833-4F39-83D4-749C1132045E}tf10081922_win32</Template>
  <TotalTime>0</TotalTime>
  <Words>632</Words>
  <Application>Microsoft Office PowerPoint</Application>
  <PresentationFormat>Panorámica</PresentationFormat>
  <Paragraphs>86</Paragraphs>
  <Slides>12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El Crecimiento de las Plantas</vt:lpstr>
      <vt:lpstr>Declaración de objetivos</vt:lpstr>
      <vt:lpstr>Modelos hechos</vt:lpstr>
      <vt:lpstr>Pipeline</vt:lpstr>
      <vt:lpstr>Variables usadas</vt:lpstr>
      <vt:lpstr>Regresión Logística</vt:lpstr>
      <vt:lpstr>Support Vector Machine (kernel RBF)</vt:lpstr>
      <vt:lpstr>Redes neuronales Artificiales </vt:lpstr>
      <vt:lpstr>Matriz de confusion </vt:lpstr>
      <vt:lpstr>Comparacion de los 3 modelos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BALLESTEROS HERRERA, ADRIAN MARCELO</dc:creator>
  <cp:lastModifiedBy>BALLESTEROS HERRERA, ADRIAN MARCELO</cp:lastModifiedBy>
  <cp:revision>48</cp:revision>
  <dcterms:created xsi:type="dcterms:W3CDTF">2025-11-02T04:43:35Z</dcterms:created>
  <dcterms:modified xsi:type="dcterms:W3CDTF">2025-11-05T03:51:31Z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